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075FC-D237-419A-AEC4-B7A884A80322}" type="datetimeFigureOut">
              <a:rPr lang="en-US" smtClean="0"/>
              <a:pPr/>
              <a:t>3/16/2007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48B4-D99B-41ED-BB63-8F68E67D9E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1"/>
            <a:ext cx="8077200" cy="685799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81400"/>
            <a:ext cx="4648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2133600"/>
            <a:ext cx="5640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Microsoft Office 2007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28600" y="2743200"/>
            <a:ext cx="8839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7428" y="3733801"/>
            <a:ext cx="426037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 shadeToTitle="1"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477000"/>
            <a:ext cx="8229600" cy="46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792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Microsoft Office 2007: Introductory Concepts and Techniques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CA380B22-F6F4-44E6-A477-C47B9EB980B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19200"/>
            <a:ext cx="8001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chemeClr val="bg1">
                <a:lumMod val="85000"/>
              </a:schemeClr>
            </a:gs>
            <a:gs pos="7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Microsoft Office 2007: Introductory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0B22-F6F4-44E6-A477-C47B9EB980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 Chapter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Formulas, Functions,</a:t>
            </a:r>
            <a:br>
              <a:rPr lang="en-US" dirty="0" smtClean="0"/>
            </a:br>
            <a:r>
              <a:rPr lang="en-US" dirty="0" smtClean="0"/>
              <a:t>Formatting, and Web</a:t>
            </a:r>
            <a:br>
              <a:rPr lang="en-US" dirty="0" smtClean="0"/>
            </a:br>
            <a:r>
              <a:rPr lang="en-US" dirty="0" smtClean="0"/>
              <a:t>Queries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the Portfolio Summary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the Row Titles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cell A13. Type </a:t>
            </a:r>
            <a:r>
              <a:rPr lang="en-US">
                <a:latin typeface="Courier New" pitchFamily="49" charset="0"/>
              </a:rPr>
              <a:t>Totals</a:t>
            </a:r>
            <a:r>
              <a:rPr lang="en-US"/>
              <a:t> and then press the DOWN ARROW key. Type </a:t>
            </a:r>
            <a:r>
              <a:rPr lang="en-US">
                <a:latin typeface="Courier New" pitchFamily="49" charset="0"/>
              </a:rPr>
              <a:t>Average</a:t>
            </a:r>
            <a:r>
              <a:rPr lang="en-US"/>
              <a:t> in cell A14 and then press the DOWN ARROW key</a:t>
            </a:r>
          </a:p>
          <a:p>
            <a:r>
              <a:rPr lang="en-US"/>
              <a:t>Type </a:t>
            </a:r>
            <a:r>
              <a:rPr lang="en-US">
                <a:latin typeface="Courier New" pitchFamily="49" charset="0"/>
              </a:rPr>
              <a:t>Highest</a:t>
            </a:r>
            <a:r>
              <a:rPr lang="en-US"/>
              <a:t> in cell A15 and then press the DOWN ARROW key. Type </a:t>
            </a:r>
            <a:r>
              <a:rPr lang="en-US">
                <a:latin typeface="Courier New" pitchFamily="49" charset="0"/>
              </a:rPr>
              <a:t>Lowest</a:t>
            </a:r>
            <a:r>
              <a:rPr lang="en-US"/>
              <a:t> in cell A16 and then press the ENTER key. Select cell F4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Changing Workbook Properties and Saving the Workbook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Click the Office Button, click Prepare on the Office Button menu, and then click Properties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Update the document properties with your name and any other information required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Click the Close button on the Properties </a:t>
            </a:r>
            <a:r>
              <a:rPr lang="en-US" sz="2400" dirty="0" smtClean="0"/>
              <a:t>pane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With a USB </a:t>
            </a:r>
            <a:r>
              <a:rPr lang="en-US" sz="2400" dirty="0" smtClean="0"/>
              <a:t>flash </a:t>
            </a:r>
            <a:r>
              <a:rPr lang="en-US" sz="2400" dirty="0"/>
              <a:t>drive connected to one of the computer’s USB ports, click the Save button on the Quick Access toolbar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When Excel displays the Save As dialog box, type </a:t>
            </a:r>
            <a:r>
              <a:rPr lang="en-US" sz="2400" dirty="0">
                <a:latin typeface="Courier New" pitchFamily="49" charset="0"/>
              </a:rPr>
              <a:t>Silver Dollars Stock Club Portfolio Summary</a:t>
            </a:r>
            <a:r>
              <a:rPr lang="en-US" sz="2400" dirty="0"/>
              <a:t> in the File name text box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If necessary, click UDISK 2.0 (E:) in the Save in list (your USB </a:t>
            </a:r>
            <a:r>
              <a:rPr lang="en-US" sz="2400" dirty="0" smtClean="0"/>
              <a:t>flash </a:t>
            </a:r>
            <a:r>
              <a:rPr lang="en-US" sz="2400" dirty="0"/>
              <a:t>drive may have a different name and letter). Click the Save button in the Save As dialog box to save the workbook on the USB </a:t>
            </a:r>
            <a:r>
              <a:rPr lang="en-US" sz="2400" dirty="0" smtClean="0"/>
              <a:t>flash </a:t>
            </a:r>
            <a:r>
              <a:rPr lang="en-US" sz="2400" dirty="0"/>
              <a:t>drive using the file name, Silver Dollars Stock Club Portfolio </a:t>
            </a:r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a Formula Using the Keyboard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With cell F4 selected, type =d4*e4 in the cell to display the formula in the formula bar and in cell F4 and to display colored borders around the cells referenced in the formula</a:t>
            </a:r>
          </a:p>
          <a:p>
            <a:pPr>
              <a:lnSpc>
                <a:spcPct val="90000"/>
              </a:lnSpc>
            </a:pPr>
            <a:r>
              <a:rPr lang="en-US"/>
              <a:t>Press the RIGHT ARROW key twice to complete the arithmetic operation indicated by the formula, display the result, 28419.6, and to select cell H4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a Formula Using the Keyboard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0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Formulas Using Point Mode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With cell H4 selected, type = (equal sign) to begin the formula and then click cell D4 to add a reference to cell D4 to the formula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*</a:t>
            </a:r>
            <a:r>
              <a:rPr lang="en-US" sz="2800" dirty="0"/>
              <a:t> (asterisk) and then click cell G4 to add a multiplication operator and reference to cell G4 to the formula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Enter box and then click cell I4 to select cell I4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=</a:t>
            </a:r>
            <a:r>
              <a:rPr lang="en-US" sz="2800" dirty="0"/>
              <a:t> (equal sign) and then click cell H4 to add a reference to cell H4 to the formula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—</a:t>
            </a:r>
            <a:r>
              <a:rPr lang="en-US" sz="2800" dirty="0"/>
              <a:t> (minus sign) and then click cell F4 to add a subtraction operator and reference to cell F4 to the formula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Formulas Using Point Mode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Click the Enter box to enter the formula in cell I4</a:t>
            </a:r>
          </a:p>
          <a:p>
            <a:r>
              <a:rPr lang="en-US" sz="2800"/>
              <a:t>Select cell J4. Type </a:t>
            </a:r>
            <a:r>
              <a:rPr lang="en-US" sz="2800">
                <a:latin typeface="Courier New" pitchFamily="49" charset="0"/>
              </a:rPr>
              <a:t>=</a:t>
            </a:r>
            <a:r>
              <a:rPr lang="en-US" sz="2800"/>
              <a:t> (equal sign) and then click cell I4 to add a reference to cell I4 to the formula</a:t>
            </a:r>
          </a:p>
          <a:p>
            <a:r>
              <a:rPr lang="en-US" sz="2800"/>
              <a:t>Type </a:t>
            </a:r>
            <a:r>
              <a:rPr lang="en-US" sz="2800">
                <a:latin typeface="Courier New" pitchFamily="49" charset="0"/>
              </a:rPr>
              <a:t>/</a:t>
            </a:r>
            <a:r>
              <a:rPr lang="en-US" sz="2800"/>
              <a:t> (forward slash) and then click cell F4 to add a reference to cell F4 to the formula</a:t>
            </a:r>
          </a:p>
          <a:p>
            <a:r>
              <a:rPr lang="en-US" sz="2800"/>
              <a:t>Click the Enter box to enter the formula in cell J4</a:t>
            </a: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Formulas Using Point Mode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1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Copying Formulas Using the Fill Handle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Select cell F4 and then point to the fill handle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the fill handle down through cell F12 and continue to hold the mouse button to select the destination range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Release the mouse button to copy the formula in cell F4 to the cells in the range F5:F12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Select the range H4:J4 and then point to the fill handle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the fill handle down through the range H5:J12 to copy the three formulas =D4*G4 in cell H4, =H4-F4 in cell I4, and =I4/F4 in cell J4 to the range </a:t>
            </a:r>
            <a:r>
              <a:rPr lang="en-US" sz="2800" dirty="0" smtClean="0"/>
              <a:t>H5:J12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Copying Formulas Using the Fill Handle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1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 formulas using the keyboard and Point mode</a:t>
            </a:r>
          </a:p>
          <a:p>
            <a:r>
              <a:rPr lang="en-US"/>
              <a:t>Apply the AVERAGE, MAX, and MIN functions</a:t>
            </a:r>
          </a:p>
          <a:p>
            <a:r>
              <a:rPr lang="en-US"/>
              <a:t>Verify a formula using Range Finder</a:t>
            </a:r>
          </a:p>
          <a:p>
            <a:r>
              <a:rPr lang="en-US"/>
              <a:t>Apply a theme to a workbook</a:t>
            </a:r>
          </a:p>
          <a:p>
            <a:r>
              <a:rPr lang="en-US"/>
              <a:t>Add conditional formatting to cells</a:t>
            </a:r>
          </a:p>
          <a:p>
            <a:r>
              <a:rPr lang="en-US"/>
              <a:t>Change column width and row height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Determining the Total Percent Gain/Loss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cell J12 and then point to the fi ll handle</a:t>
            </a:r>
          </a:p>
          <a:p>
            <a:r>
              <a:rPr lang="en-US"/>
              <a:t>Drag the fill handle down through cell J13 to copy the formula in cell J12 to cell J13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Determining the Total Percent Gain/Loss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1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Average of a Range of Numbers Using the Keyboard and Mouse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Select cell D14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=</a:t>
            </a:r>
            <a:r>
              <a:rPr lang="en-US" sz="2800" dirty="0" err="1">
                <a:latin typeface="Courier New" pitchFamily="49" charset="0"/>
              </a:rPr>
              <a:t>av</a:t>
            </a:r>
            <a:r>
              <a:rPr lang="en-US" sz="2800" dirty="0"/>
              <a:t> in the cell to display the Formula AutoComplete list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Point to the AVERAGE function name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Double-click AVERAGE in the Formula AutoComplete list to select the AVERAGE </a:t>
            </a:r>
            <a:r>
              <a:rPr lang="en-US" sz="2800" dirty="0" smtClean="0"/>
              <a:t>function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Select the range D4:D12 to insert the range as the argument to the AVERAGE function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Enter box to compute the average of the nine numbers in the range D4:D12 and display the result in cell </a:t>
            </a:r>
            <a:r>
              <a:rPr lang="en-US" sz="2800" dirty="0" smtClean="0"/>
              <a:t>D14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Average of a Range of Numbers Using the Keyboard and Mouse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1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Highest Number in a Range of Numbers Using the Insert Function Box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Select cell D15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Insert Function box in the formula bar to display the Insert Function dialog box</a:t>
            </a:r>
          </a:p>
          <a:p>
            <a:pPr>
              <a:lnSpc>
                <a:spcPct val="90000"/>
              </a:lnSpc>
            </a:pPr>
            <a:r>
              <a:rPr lang="en-US" sz="2800"/>
              <a:t>When Excel displays the Insert Function dialog box, click MAX in the Select a function list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OK button</a:t>
            </a:r>
          </a:p>
          <a:p>
            <a:pPr>
              <a:lnSpc>
                <a:spcPct val="90000"/>
              </a:lnSpc>
            </a:pPr>
            <a:r>
              <a:rPr lang="en-US" sz="2800"/>
              <a:t>When Excel displays the Function Arguments dialog box, type d4:d12 in the Number 1 box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OK button to display the highest value in the range D4:D12 in cell D15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Highest Number in a Range of Numbers Using the Insert Function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2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Lowest Number in a Range of Numbers Using the Sum Menu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Select cell D16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Sum button arrow on the Ribbon to display the Sum button menu</a:t>
            </a:r>
          </a:p>
          <a:p>
            <a:pPr>
              <a:lnSpc>
                <a:spcPct val="80000"/>
              </a:lnSpc>
            </a:pPr>
            <a:r>
              <a:rPr lang="en-US" sz="2800"/>
              <a:t>Click Min to display the function =MIN(D14:D15) in the formula bar and in cell D16</a:t>
            </a:r>
          </a:p>
          <a:p>
            <a:pPr>
              <a:lnSpc>
                <a:spcPct val="80000"/>
              </a:lnSpc>
            </a:pPr>
            <a:r>
              <a:rPr lang="en-US" sz="2800"/>
              <a:t>Click cell D4 and then drag through cell D12 to display the function in the formula bar and in cell D14 with the new range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Enter box to determine the lowest value in D4:D12 and display the result in the formula bar and in cell D14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the Lowest Number in a Range of Numbers Using the Sum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2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Copying a Range of Cells across Columns to an Adjacent Range Using the Fill Handle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Select the range D14:D16</a:t>
            </a:r>
          </a:p>
          <a:p>
            <a:r>
              <a:rPr lang="en-US" sz="2800"/>
              <a:t>Drag the fill handle in the lower-right corner of the selected range through cell J16 and continue to hold down the mouse button</a:t>
            </a:r>
          </a:p>
          <a:p>
            <a:r>
              <a:rPr lang="en-US" sz="2800"/>
              <a:t>Release the mouse button to copy the three functions to the range E14:J16</a:t>
            </a:r>
          </a:p>
          <a:p>
            <a:r>
              <a:rPr lang="en-US" sz="2800"/>
              <a:t>Select cell J14 and press the DELETE key to delete the average of the percent gain/loss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Copying a Range of Cells across Columns to an Adjacent Range Using the Fill Handle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2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Check the spelling of a worksheet</a:t>
            </a:r>
          </a:p>
          <a:p>
            <a:r>
              <a:rPr lang="en-US" sz="2800"/>
              <a:t>Set margins, headers and footers in</a:t>
            </a:r>
          </a:p>
          <a:p>
            <a:r>
              <a:rPr lang="en-US" sz="2800"/>
              <a:t>Page Layout View</a:t>
            </a:r>
          </a:p>
          <a:p>
            <a:r>
              <a:rPr lang="en-US" sz="2800"/>
              <a:t>Preview and print versions of a worksheet</a:t>
            </a:r>
          </a:p>
          <a:p>
            <a:r>
              <a:rPr lang="en-US" sz="2800"/>
              <a:t>Use a Web query to get real-time data from a Web site</a:t>
            </a:r>
          </a:p>
          <a:p>
            <a:r>
              <a:rPr lang="en-US" sz="2800"/>
              <a:t>Rename sheets in a workbook</a:t>
            </a:r>
          </a:p>
          <a:p>
            <a:r>
              <a:rPr lang="en-US" sz="2800"/>
              <a:t>E-mail the active workbook from within Excel</a:t>
            </a: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Saving a Workbook Using the Same File Name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Save button on the Quick Access toolbar to save the workbook on the USB flash drive using the file name, Silver Dollars Stock Club Portfolio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Verifying a Formula Using Range Finder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Double-click cell J4 to activate Range Finder</a:t>
            </a:r>
          </a:p>
          <a:p>
            <a:r>
              <a:rPr lang="en-US"/>
              <a:t>Press the ESC key to quit Range Finder and then select cell A18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Verifying a Formula Using Range Finder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2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the Workbook Theme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the Page Layout tab on the Ribbon</a:t>
            </a:r>
          </a:p>
          <a:p>
            <a:r>
              <a:rPr lang="en-US"/>
              <a:t>Click the Themes button on the Ribbon to display the Theme gallery</a:t>
            </a:r>
          </a:p>
          <a:p>
            <a:r>
              <a:rPr lang="en-US"/>
              <a:t>Click Concourse in the Theme gallery to change the workbook theme to Concourse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the Workbook Theme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3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the Worksheet Titles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Click the Home tab on the Ribbon</a:t>
            </a:r>
          </a:p>
          <a:p>
            <a:pPr>
              <a:lnSpc>
                <a:spcPct val="90000"/>
              </a:lnSpc>
            </a:pPr>
            <a:r>
              <a:rPr lang="en-US" sz="2800"/>
              <a:t>Select the range A1:J1 and then click the Merge and Center button on the Ribbon</a:t>
            </a:r>
          </a:p>
          <a:p>
            <a:pPr>
              <a:lnSpc>
                <a:spcPct val="90000"/>
              </a:lnSpc>
            </a:pPr>
            <a:r>
              <a:rPr lang="en-US" sz="2800"/>
              <a:t>Select the range A2:J2 and then click the Merge and Center button on the Ribbon</a:t>
            </a:r>
          </a:p>
          <a:p>
            <a:pPr>
              <a:lnSpc>
                <a:spcPct val="90000"/>
              </a:lnSpc>
            </a:pPr>
            <a:r>
              <a:rPr lang="en-US" sz="2800"/>
              <a:t>Select the range A1:A2, click the Cell Styles button on the Ribbon, and then click the Title cell style in the Cell Styles gallery</a:t>
            </a:r>
          </a:p>
          <a:p>
            <a:pPr>
              <a:lnSpc>
                <a:spcPct val="90000"/>
              </a:lnSpc>
            </a:pPr>
            <a:r>
              <a:rPr lang="en-US" sz="2800"/>
              <a:t>Select cell A2 and then click the Decrease Font Size button on the Ribbon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Formatting the Worksheet Titles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the Background Color and Applying a Box Border to the Worksheet Title and Subtitle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Select the range A1:A2 and then click the Fill Color button arrow on the Ribbon to display the Fill Color palette</a:t>
            </a:r>
          </a:p>
          <a:p>
            <a:pPr>
              <a:lnSpc>
                <a:spcPct val="90000"/>
              </a:lnSpc>
            </a:pPr>
            <a:r>
              <a:rPr lang="en-US" dirty="0"/>
              <a:t>Click Turquoise Accent 1, lighter 60% (column 5, row 3) on the Fill Color palette to change the background color of cells A1 and A2 from white to turquoise</a:t>
            </a:r>
          </a:p>
          <a:p>
            <a:pPr>
              <a:lnSpc>
                <a:spcPct val="90000"/>
              </a:lnSpc>
            </a:pPr>
            <a:r>
              <a:rPr lang="en-US" dirty="0"/>
              <a:t>Click the Borders button arrow on the Ribbon to display the Borders gallery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the Background Color and Applying a Box Border to the Worksheet Title and Subtitle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the Thick Box Border command on the Borders gallery to display a thick box border around the range A1:A2</a:t>
            </a:r>
          </a:p>
          <a:p>
            <a:r>
              <a:rPr lang="en-US"/>
              <a:t>Click cell A18 to deselect the range A1:A2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Changing the Background Color and Applying a Box Border to the Worksheet Title and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Ahead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Plan the layout of the worksheet</a:t>
            </a:r>
          </a:p>
          <a:p>
            <a:r>
              <a:rPr lang="en-US" dirty="0"/>
              <a:t>Determine the necessary formulas and functions needed</a:t>
            </a:r>
          </a:p>
          <a:p>
            <a:r>
              <a:rPr lang="en-US" dirty="0"/>
              <a:t>Identify how to format various elements of the worksheet</a:t>
            </a:r>
          </a:p>
          <a:p>
            <a:r>
              <a:rPr lang="en-US" dirty="0"/>
              <a:t>Establish rules for conditional formatting</a:t>
            </a:r>
          </a:p>
          <a:p>
            <a:r>
              <a:rPr lang="en-US" dirty="0"/>
              <a:t>Specify how the printed worksheet should </a:t>
            </a:r>
            <a:r>
              <a:rPr lang="en-US" dirty="0" smtClean="0"/>
              <a:t>appear</a:t>
            </a:r>
          </a:p>
          <a:p>
            <a:r>
              <a:rPr lang="en-US" dirty="0" smtClean="0"/>
              <a:t>Gather information regarding the needed Web query</a:t>
            </a:r>
          </a:p>
          <a:p>
            <a:r>
              <a:rPr lang="en-US" dirty="0" smtClean="0"/>
              <a:t>Choose names for the worksheets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 Cell Style to the Column Headings and Format the Total Rows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the range A3:J3</a:t>
            </a:r>
          </a:p>
          <a:p>
            <a:r>
              <a:rPr lang="en-US"/>
              <a:t>Apply the Heading 3 cell style to the range A3:J3</a:t>
            </a:r>
          </a:p>
          <a:p>
            <a:r>
              <a:rPr lang="en-US"/>
              <a:t>Apply the Total cell style to the range A13:J13</a:t>
            </a:r>
          </a:p>
          <a:p>
            <a:r>
              <a:rPr lang="en-US"/>
              <a:t>Select the range A14:A16 and then click the Bold button on the Ribbon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 Cell Style to the Column Headings and Format the Total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38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Centering Data in Cells and Formatting Dates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Select the range B4:B12 and then click the Center button on the Ribbon to center the data in the range B4:B12</a:t>
            </a: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/>
              <a:t>Select the range C4:C12</a:t>
            </a:r>
          </a:p>
          <a:p>
            <a:pPr>
              <a:lnSpc>
                <a:spcPct val="90000"/>
              </a:lnSpc>
            </a:pPr>
            <a:r>
              <a:rPr lang="en-US" sz="2400"/>
              <a:t>Click the Format Cells Dialog Box Launcher on the Ribbon to display the Format Cells dialog box</a:t>
            </a:r>
          </a:p>
          <a:p>
            <a:pPr>
              <a:lnSpc>
                <a:spcPct val="90000"/>
              </a:lnSpc>
            </a:pPr>
            <a:r>
              <a:rPr lang="en-US" sz="2400"/>
              <a:t>When Excel displays the Format Cells dialog box, if necessary click the Number tab, click Date in the Category list, and then click 3/14/01 in the Type list to choose the format for the range C4:C12</a:t>
            </a:r>
          </a:p>
          <a:p>
            <a:pPr>
              <a:lnSpc>
                <a:spcPct val="90000"/>
              </a:lnSpc>
            </a:pPr>
            <a:r>
              <a:rPr lang="en-US" sz="2400"/>
              <a:t>Click the OK button to format the dates in column C using the date format style, mm/dd/yy</a:t>
            </a:r>
          </a:p>
          <a:p>
            <a:pPr>
              <a:lnSpc>
                <a:spcPct val="90000"/>
              </a:lnSpc>
            </a:pPr>
            <a:r>
              <a:rPr lang="en-US" sz="2400"/>
              <a:t>Select cell E4 to deselect the range C4:C13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Centering Data in Cells and Formatting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4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and Accounting Style Format and Comma Style Format Using the Ribbon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Select the range E4:I4</a:t>
            </a:r>
          </a:p>
          <a:p>
            <a:pPr>
              <a:lnSpc>
                <a:spcPct val="80000"/>
              </a:lnSpc>
            </a:pPr>
            <a:r>
              <a:rPr lang="en-US" sz="2800"/>
              <a:t>While holding down the CTRL key, select the ranges F13:I13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Accounting Number Format button on the Ribbon to apply the Accounting style format with fixed dollar signs to the nonadjacent ranges E4:I4 and F13:I13</a:t>
            </a:r>
          </a:p>
          <a:p>
            <a:pPr>
              <a:lnSpc>
                <a:spcPct val="80000"/>
              </a:lnSpc>
            </a:pPr>
            <a:r>
              <a:rPr lang="en-US" sz="2800"/>
              <a:t>Select the range E5:I12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Comma Style button on the Ribbon to assign the Comma style format to the range E5:I12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and Accounting Style Format and Comma Style Format Using the Ribbon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Click cell E4</a:t>
            </a:r>
          </a:p>
          <a:p>
            <a:pPr>
              <a:lnSpc>
                <a:spcPct val="90000"/>
              </a:lnSpc>
            </a:pPr>
            <a:r>
              <a:rPr lang="en-US" sz="2800"/>
              <a:t>While holding down the CTRL key, select cell G4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Increase Decimal button on the Ribbon to increase the number of decimal places displayed in cell E4 and G4</a:t>
            </a:r>
          </a:p>
          <a:p>
            <a:pPr>
              <a:lnSpc>
                <a:spcPct val="90000"/>
              </a:lnSpc>
            </a:pPr>
            <a:r>
              <a:rPr lang="en-US" sz="2800"/>
              <a:t>Select the range E5:E12. While holding down the CTRL key, select the range G5:G12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Increase Decimal button on the Ribbon to increase the number of decimal places displayed in selected ranges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and Accounting Style Format and Comma Style Format Using the Ribbon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4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 Currency Style Format with a Floating Dollar Sign Using the Format Cells Dialog Box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Select the range E14:I16 and then point to the Format Cells Dialog Box Launcher on the Ribbon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Format Cells: Number Dialog Box Launcher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necessary, click the Number tab in the Format Cells dialog box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Currency in the Category list and then click the third style ($1,234.10) in the Negative numbers list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OK button to assign the Currency style format with a floating dollar sign to the range E14:I16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Applying a Currency Style Format with a Floating Dollar Sign Using the Format Cells Dialog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4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 Percent Style Format and Use the Increase Decimal Button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the range J4:J16</a:t>
            </a:r>
          </a:p>
          <a:p>
            <a:r>
              <a:rPr lang="en-US"/>
              <a:t>Click the Percent Style button on the Ribbon to display the numbers in column J as a rounded whole percent</a:t>
            </a:r>
          </a:p>
          <a:p>
            <a:r>
              <a:rPr lang="en-US"/>
              <a:t>Click the Increase Decimal button on the Ribbon two times to display the numbers in column J with the Percent style format and two decimal places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Excel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Click the Start button on the Windows taskbar to display the Start menu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Point to All Programs on the Start menu and then point to Microsoft Office 2007 in the All Programs submenu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Microsoft Office Excel 2007 on the Microsoft Office 2007 submenu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the Excel window is not maximized, click the Maximize button next to the Close button on its title bar to maximize the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If the worksheet window in Excel is not maximized, click the Maximize button next to the Close button on its title bar to maximize the worksheet window within </a:t>
            </a:r>
            <a:r>
              <a:rPr lang="en-US" sz="2800" dirty="0" smtClean="0"/>
              <a:t>Excel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Applying a Percent Style Format and Use the Increase Decimal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4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Conditional Formatting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Select the range J4:J12</a:t>
            </a:r>
          </a:p>
          <a:p>
            <a:pPr>
              <a:lnSpc>
                <a:spcPct val="90000"/>
              </a:lnSpc>
            </a:pPr>
            <a:r>
              <a:rPr lang="en-US" sz="2400"/>
              <a:t>Click the Conditional Formatting button on the Ribbon to display the Conditional Formatting gallery</a:t>
            </a:r>
          </a:p>
          <a:p>
            <a:pPr>
              <a:lnSpc>
                <a:spcPct val="90000"/>
              </a:lnSpc>
            </a:pPr>
            <a:r>
              <a:rPr lang="en-US" sz="2400"/>
              <a:t>Click New Rule in the Conditional Formatting gallery to display the New Formatting Rule dialog box</a:t>
            </a:r>
          </a:p>
          <a:p>
            <a:pPr>
              <a:lnSpc>
                <a:spcPct val="90000"/>
              </a:lnSpc>
            </a:pPr>
            <a:r>
              <a:rPr lang="en-US" sz="2400"/>
              <a:t>Click Format only cells that contain in the Select a Rule Type area</a:t>
            </a:r>
          </a:p>
          <a:p>
            <a:pPr>
              <a:lnSpc>
                <a:spcPct val="90000"/>
              </a:lnSpc>
            </a:pPr>
            <a:r>
              <a:rPr lang="en-US" sz="2400"/>
              <a:t>In the Edit the Rule Description area, click the box arrow in the relational operator box (second text box) and then select less than</a:t>
            </a:r>
          </a:p>
          <a:p>
            <a:pPr>
              <a:lnSpc>
                <a:spcPct val="90000"/>
              </a:lnSpc>
            </a:pPr>
            <a:r>
              <a:rPr lang="en-US" sz="2400"/>
              <a:t>Type</a:t>
            </a:r>
            <a:r>
              <a:rPr lang="en-US" sz="2400">
                <a:latin typeface="Courier New" pitchFamily="49" charset="0"/>
              </a:rPr>
              <a:t> 0</a:t>
            </a:r>
            <a:r>
              <a:rPr lang="en-US" sz="2400"/>
              <a:t> (zero) in the rightmost box in the Edit the Rule Description area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Conditional Formatting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Click the Format button</a:t>
            </a:r>
          </a:p>
          <a:p>
            <a:pPr>
              <a:lnSpc>
                <a:spcPct val="80000"/>
              </a:lnSpc>
            </a:pPr>
            <a:r>
              <a:rPr lang="en-US" sz="2800"/>
              <a:t>When Excel displays the Format Cells dialog box, click the Fill tab and then click the light red color in column 6, row 2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OK button to close the Format</a:t>
            </a:r>
          </a:p>
          <a:p>
            <a:pPr>
              <a:lnSpc>
                <a:spcPct val="80000"/>
              </a:lnSpc>
            </a:pPr>
            <a:r>
              <a:rPr lang="en-US" sz="2800"/>
              <a:t>Cells dialog box and display the New Formatting Rule dialog box with the desired color displayed in the Preview box</a:t>
            </a:r>
          </a:p>
          <a:p>
            <a:pPr>
              <a:lnSpc>
                <a:spcPct val="80000"/>
              </a:lnSpc>
            </a:pPr>
            <a:r>
              <a:rPr lang="en-US" sz="2800"/>
              <a:t>Click the OK button to assign the conditional format to the range J4:J12</a:t>
            </a:r>
          </a:p>
          <a:p>
            <a:pPr>
              <a:lnSpc>
                <a:spcPct val="80000"/>
              </a:lnSpc>
            </a:pPr>
            <a:r>
              <a:rPr lang="en-US" sz="2800"/>
              <a:t>Click cell A18 to deselect the range J4:J12</a:t>
            </a:r>
          </a:p>
          <a:p>
            <a:pPr>
              <a:lnSpc>
                <a:spcPct val="8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295400"/>
          </a:xfrm>
        </p:spPr>
        <p:txBody>
          <a:bodyPr/>
          <a:lstStyle/>
          <a:p>
            <a:r>
              <a:rPr lang="en-US" dirty="0"/>
              <a:t>Changing the Width of Columns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Point to the boundary on the right side of the column A heading above row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the mouse pointer changes to a split double arrow, drag until the ScreenTip indicates Width: 14.11 (134 pixels). Do not release  the mouse button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Release the mouse button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through column headings B and C above row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Point to the boundary on the right side of column heading C to cause the mouse pointer to become a split double arrow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Width of Columns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Double-click the right boundary of column heading C to change the width of columns B and C to best fit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column E heading above row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While holding down the CTRL key, click the column G heading and then the column J heading above row 1 so that columns E, G, and J are selected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Point to the boundary on the right side of the column J heading above row 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Drag until the ScreenTip indicates Width: 9.00 (88 pixels). Do not release the mouse button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Width of Columns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Release the mouse </a:t>
            </a:r>
            <a:r>
              <a:rPr lang="en-US" sz="2800" dirty="0" smtClean="0"/>
              <a:t>button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Click the column F heading above row 1 to select column F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While holding down the CTRL key, click the column H heading and then the column heading above row 1, to select columns F, H, and I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Point to the boundary on the right side of the column I heading above row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Drag to the left until the ScreenTip indicates Width: 12.67 (121 pixels). Do not release the mouse button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Width of Columns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Release the mouse button</a:t>
            </a:r>
          </a:p>
          <a:p>
            <a:pPr>
              <a:lnSpc>
                <a:spcPct val="90000"/>
              </a:lnSpc>
            </a:pPr>
            <a:r>
              <a:rPr lang="en-US" dirty="0"/>
              <a:t>Point to the boundary on the right side of the column D heading above row </a:t>
            </a:r>
            <a:r>
              <a:rPr lang="en-US" dirty="0" smtClean="0"/>
              <a:t>1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Drag to the left until the ScreenTip indicates Width: 6.00 (61 pixels) and then release the mouse button to display the worksheet with the new column </a:t>
            </a:r>
            <a:r>
              <a:rPr lang="en-US" dirty="0" smtClean="0"/>
              <a:t>widths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Click cell A18 to deselect columns F, H, and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Width of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5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Heights of Rows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Point to the boundary below row heading 3</a:t>
            </a:r>
          </a:p>
          <a:p>
            <a:r>
              <a:rPr lang="en-US" sz="2800"/>
              <a:t>Drag up until the ScreenTip indicates Height: 60.00 (80 pixels) Do not release the mouse button</a:t>
            </a:r>
          </a:p>
          <a:p>
            <a:r>
              <a:rPr lang="en-US" sz="2800"/>
              <a:t>Release the mouse button</a:t>
            </a:r>
          </a:p>
          <a:p>
            <a:r>
              <a:rPr lang="en-US" sz="2800"/>
              <a:t>Point to the boundary below row heading 14</a:t>
            </a:r>
          </a:p>
          <a:p>
            <a:r>
              <a:rPr lang="en-US" sz="2800"/>
              <a:t>Drag down until the ScreenTip indicates Height: 26.25 (35 pixels). Do not release the mouse button</a:t>
            </a: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Heights of Rows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Release the mouse button to change the row height of row 14 to </a:t>
            </a:r>
            <a:r>
              <a:rPr lang="en-US" dirty="0" smtClean="0"/>
              <a:t>26.25</a:t>
            </a:r>
            <a:endParaRPr lang="en-US" dirty="0"/>
          </a:p>
          <a:p>
            <a:r>
              <a:rPr lang="en-US" dirty="0"/>
              <a:t>Select cells A3:J3 and then click the Center button on the Ribbon to center the column headings</a:t>
            </a:r>
          </a:p>
          <a:p>
            <a:r>
              <a:rPr lang="en-US" dirty="0"/>
              <a:t>Select cell A18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the Worksheet Title and Subtitle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cell A1. Type </a:t>
            </a:r>
            <a:r>
              <a:rPr lang="en-US">
                <a:latin typeface="Courier New" pitchFamily="49" charset="0"/>
              </a:rPr>
              <a:t>Silver Dollars Stock Club</a:t>
            </a:r>
            <a:r>
              <a:rPr lang="en-US"/>
              <a:t> in the cell and then press the DOWN ARROW key to enter the worksheet title in cell A1</a:t>
            </a:r>
          </a:p>
          <a:p>
            <a:r>
              <a:rPr lang="en-US"/>
              <a:t>Type </a:t>
            </a:r>
            <a:r>
              <a:rPr lang="en-US">
                <a:latin typeface="Courier New" pitchFamily="49" charset="0"/>
              </a:rPr>
              <a:t>Portfolio Summary</a:t>
            </a:r>
            <a:r>
              <a:rPr lang="en-US"/>
              <a:t> in cell A2 and then press the DOWN ARROW key to enter the worksheet subtitle in cell A2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the Heights of Rows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6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Checking Spelling on the Worksheet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/>
              <a:t>Click cell A3 and then type </a:t>
            </a:r>
            <a:r>
              <a:rPr lang="en-US" sz="3000" dirty="0" err="1">
                <a:latin typeface="Courier New" pitchFamily="49" charset="0"/>
              </a:rPr>
              <a:t>Stcok</a:t>
            </a:r>
            <a:r>
              <a:rPr lang="en-US" sz="3000" dirty="0"/>
              <a:t> to misspell the word Stock.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Click cell A1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Click the Review tab on the </a:t>
            </a:r>
            <a:r>
              <a:rPr lang="en-US" sz="3000" dirty="0" smtClean="0"/>
              <a:t>Ribbon</a:t>
            </a:r>
            <a:endParaRPr lang="en-US" sz="3000" dirty="0"/>
          </a:p>
          <a:p>
            <a:pPr>
              <a:lnSpc>
                <a:spcPct val="80000"/>
              </a:lnSpc>
            </a:pPr>
            <a:r>
              <a:rPr lang="en-US" sz="3000" dirty="0"/>
              <a:t>Click the Spelling button on the Ribbon to run the spell checker and display the misspelled word</a:t>
            </a:r>
            <a:r>
              <a:rPr lang="en-US" sz="3000" dirty="0" smtClean="0"/>
              <a:t>, </a:t>
            </a:r>
            <a:r>
              <a:rPr lang="en-US" sz="3000" dirty="0" err="1" smtClean="0"/>
              <a:t>Stcok</a:t>
            </a:r>
            <a:r>
              <a:rPr lang="en-US" sz="3000" dirty="0"/>
              <a:t>, in the Spelling dialog box</a:t>
            </a:r>
          </a:p>
          <a:p>
            <a:pPr>
              <a:lnSpc>
                <a:spcPct val="80000"/>
              </a:lnSpc>
            </a:pPr>
            <a:r>
              <a:rPr lang="en-US" sz="3000" dirty="0"/>
              <a:t>With the word Stock highlighted in the Suggestions list, click the Change button to change the misspelled word, </a:t>
            </a:r>
            <a:r>
              <a:rPr lang="en-US" sz="3000" dirty="0" err="1"/>
              <a:t>Stcok</a:t>
            </a:r>
            <a:r>
              <a:rPr lang="en-US" sz="3000" dirty="0"/>
              <a:t>, to the correct word, Stock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Checking Spelling on the Worksheet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the Close button</a:t>
            </a:r>
          </a:p>
          <a:p>
            <a:r>
              <a:rPr lang="en-US"/>
              <a:t>If the Microsoft Office Excel dialog box is displayed, click the OK button</a:t>
            </a:r>
          </a:p>
          <a:p>
            <a:r>
              <a:rPr lang="en-US"/>
              <a:t>Click the Home tab on the Ribbon</a:t>
            </a:r>
          </a:p>
          <a:p>
            <a:r>
              <a:rPr lang="en-US"/>
              <a:t>Select cell A18</a:t>
            </a:r>
          </a:p>
          <a:p>
            <a:r>
              <a:rPr lang="en-US"/>
              <a:t>Click the Save button on the Quick Access toolbar to save the workbook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Checking Spelling on the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6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Changing the Worksheet’s Margins, Header and Orientation in Page Layout 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Click the Page Layout View button on the status bar to view the worksheet in Page Layout View</a:t>
            </a:r>
          </a:p>
          <a:p>
            <a:pPr>
              <a:lnSpc>
                <a:spcPct val="80000"/>
              </a:lnSpc>
            </a:pPr>
            <a:r>
              <a:rPr lang="en-US" dirty="0"/>
              <a:t>Click the Page Layout tab on the Ribbon</a:t>
            </a:r>
          </a:p>
          <a:p>
            <a:pPr>
              <a:lnSpc>
                <a:spcPct val="80000"/>
              </a:lnSpc>
            </a:pPr>
            <a:r>
              <a:rPr lang="en-US" dirty="0"/>
              <a:t>Click the Margins button on the Ribbon to display the Margins gallery</a:t>
            </a:r>
          </a:p>
          <a:p>
            <a:pPr>
              <a:lnSpc>
                <a:spcPct val="80000"/>
              </a:lnSpc>
            </a:pPr>
            <a:r>
              <a:rPr lang="en-US" dirty="0"/>
              <a:t>Click Narrow in the Margins gallery to change the worksheet margins to the Narrow margin style</a:t>
            </a:r>
          </a:p>
          <a:p>
            <a:pPr>
              <a:lnSpc>
                <a:spcPct val="80000"/>
              </a:lnSpc>
            </a:pPr>
            <a:r>
              <a:rPr lang="en-US" dirty="0"/>
              <a:t>Drag the scroll bar on the right side of the worksheet to the top so that row 1 of the worksheet is displayed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Changing the Worksheet’s Margins, Header and Orientation in Page Layout View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Click above the worksheet title in cell A1 in the Header area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Treasurer: Juan Castillo</a:t>
            </a:r>
            <a:r>
              <a:rPr lang="en-US" sz="2800" dirty="0"/>
              <a:t> and then press the ENTER key. Type </a:t>
            </a:r>
            <a:r>
              <a:rPr lang="en-US" sz="2800" dirty="0">
                <a:latin typeface="Courier New" pitchFamily="49" charset="0"/>
              </a:rPr>
              <a:t>castillo_juan37@hotmail.com</a:t>
            </a:r>
            <a:r>
              <a:rPr lang="en-US" sz="2800" dirty="0"/>
              <a:t> to complete the worksheet header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Select cell B16 to deselect the header. Click the Orientation button on the Ribbon to display the Orientation gallery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Point to Landscape but do not click the mouse button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Landscape in the Orientation gallery to change the worksheet’s orientation to landscape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Changing the Worksheet’s Margins, Header and Orientation in Page Layout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6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Previewing and Printing a Worksheet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Click the Office Button and then point to Print on the Office Button menu to display the Print submenu</a:t>
            </a:r>
          </a:p>
          <a:p>
            <a:pPr>
              <a:lnSpc>
                <a:spcPct val="90000"/>
              </a:lnSpc>
            </a:pPr>
            <a:r>
              <a:rPr lang="en-US" dirty="0"/>
              <a:t>Click Print Preview on the Print submenu to display a preview of the worksheet in landscape orientation</a:t>
            </a:r>
          </a:p>
          <a:p>
            <a:pPr>
              <a:lnSpc>
                <a:spcPct val="90000"/>
              </a:lnSpc>
            </a:pPr>
            <a:r>
              <a:rPr lang="en-US" dirty="0"/>
              <a:t>Click the Print button to display the Print dialog box</a:t>
            </a:r>
          </a:p>
          <a:p>
            <a:pPr>
              <a:lnSpc>
                <a:spcPct val="90000"/>
              </a:lnSpc>
            </a:pPr>
            <a:r>
              <a:rPr lang="en-US" dirty="0"/>
              <a:t>Click the OK button to print the </a:t>
            </a:r>
            <a:r>
              <a:rPr lang="en-US" dirty="0" smtClean="0"/>
              <a:t>worksheet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Previewing and Printing a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71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4800600" cy="2250440"/>
          </a:xfrm>
        </p:spPr>
      </p:pic>
      <p:pic>
        <p:nvPicPr>
          <p:cNvPr id="8" name="Picture 7" descr="FigEx02-71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810000"/>
            <a:ext cx="4820599" cy="2261879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Printing a Section of the Worksheet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Select the range A3:F16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Office Button and then click Print on the Office Button menu to display the Print dialog box</a:t>
            </a:r>
          </a:p>
          <a:p>
            <a:pPr>
              <a:lnSpc>
                <a:spcPct val="90000"/>
              </a:lnSpc>
            </a:pPr>
            <a:r>
              <a:rPr lang="en-US" sz="2800"/>
              <a:t>Click Selection in the Print what area to instruct Excel to print only the selected range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OK button to print the selected range of the worksheet on the printer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Normal View button on the status bar</a:t>
            </a:r>
          </a:p>
          <a:p>
            <a:pPr>
              <a:lnSpc>
                <a:spcPct val="90000"/>
              </a:lnSpc>
            </a:pPr>
            <a:r>
              <a:rPr lang="en-US" sz="2800"/>
              <a:t>Click cell A18 to deselect the range A3:F13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the Column Titles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With cell A3 selected, type Stock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Symbol</a:t>
            </a:r>
            <a:r>
              <a:rPr lang="en-US" sz="2800" dirty="0"/>
              <a:t> in cell B3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cell C3, type </a:t>
            </a:r>
            <a:r>
              <a:rPr lang="en-US" sz="2800" dirty="0">
                <a:latin typeface="Courier New" pitchFamily="49" charset="0"/>
              </a:rPr>
              <a:t>Date</a:t>
            </a:r>
            <a:r>
              <a:rPr lang="en-US" sz="2800" dirty="0"/>
              <a:t> and then press ALT+ENTER. Type </a:t>
            </a:r>
            <a:r>
              <a:rPr lang="en-US" sz="2800" dirty="0">
                <a:latin typeface="Courier New" pitchFamily="49" charset="0"/>
              </a:rPr>
              <a:t>Acquired</a:t>
            </a:r>
            <a:r>
              <a:rPr lang="en-US" sz="2800" dirty="0"/>
              <a:t>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cell D3, type </a:t>
            </a:r>
            <a:r>
              <a:rPr lang="en-US" sz="2800" dirty="0">
                <a:latin typeface="Courier New" pitchFamily="49" charset="0"/>
              </a:rPr>
              <a:t>Shares</a:t>
            </a:r>
            <a:r>
              <a:rPr lang="en-US" sz="2800" dirty="0"/>
              <a:t>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cell E3, type </a:t>
            </a:r>
            <a:r>
              <a:rPr lang="en-US" sz="2800" dirty="0">
                <a:latin typeface="Courier New" pitchFamily="49" charset="0"/>
              </a:rPr>
              <a:t>Initial</a:t>
            </a:r>
            <a:r>
              <a:rPr lang="en-US" sz="2800" dirty="0"/>
              <a:t> and then press ALT+ENTER. Type </a:t>
            </a:r>
            <a:r>
              <a:rPr lang="en-US" sz="2800" dirty="0">
                <a:latin typeface="Courier New" pitchFamily="49" charset="0"/>
              </a:rPr>
              <a:t>Price</a:t>
            </a:r>
            <a:r>
              <a:rPr lang="en-US" sz="2800" dirty="0"/>
              <a:t> and then press ALT+ENTER Type </a:t>
            </a:r>
            <a:r>
              <a:rPr lang="en-US" sz="2800" dirty="0">
                <a:latin typeface="Courier New" pitchFamily="49" charset="0"/>
              </a:rPr>
              <a:t>Per Share</a:t>
            </a:r>
            <a:r>
              <a:rPr lang="en-US" sz="2800" dirty="0"/>
              <a:t> and then press the RIGHT ARROW </a:t>
            </a:r>
            <a:r>
              <a:rPr lang="en-US" sz="2800" dirty="0" smtClean="0"/>
              <a:t>key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Printing a Section of the Worksheet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7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37" y="1872456"/>
            <a:ext cx="5800725" cy="3676650"/>
          </a:xfr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Displaying the Formulas in the Worksheet and Fit the Printout on One Page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Press CTRL+ACCENT MARK </a:t>
            </a:r>
            <a:r>
              <a:rPr lang="en-US" sz="2800" dirty="0" smtClean="0"/>
              <a:t>(`)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When Excel displays the formulas version of the worksheet, click the right horizontal scroll arrow until column J appears to display the worksheet with formulas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necessary, click the Page Layout tab on the Ribbon and then click the Page Setup Dialog Box Launcher to display the Page Setup dialog box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necessary, click Landscape to select it and then click Fit to in the Scaling area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Displaying the Formulas in the Worksheet and Fit the Printout on One Page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Click the Print button in the Page Setup dialog box to print the formulas in the worksheet on one page in landscape orientation</a:t>
            </a:r>
          </a:p>
          <a:p>
            <a:pPr>
              <a:lnSpc>
                <a:spcPct val="90000"/>
              </a:lnSpc>
            </a:pPr>
            <a:r>
              <a:rPr lang="en-US" sz="2800"/>
              <a:t>When Excel displays the Print dialog box, click the OK button</a:t>
            </a:r>
          </a:p>
          <a:p>
            <a:pPr>
              <a:lnSpc>
                <a:spcPct val="90000"/>
              </a:lnSpc>
            </a:pPr>
            <a:r>
              <a:rPr lang="en-US" sz="2800"/>
              <a:t>After viewing and printing the formulas version, press CTRL+ACCENT MARK (`) to instruct Excel to display the values version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left horizontal scroll arrow until column A appears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Displaying the Formulas in the Worksheet and Fit the Printout on One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7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3200"/>
            <a:ext cx="8686800" cy="2056254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Changing the Print Scaling Option Back to 100%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If necessary, click the Page Layout tab on the Ribbon and then click the Page Setup Dialog</a:t>
            </a:r>
          </a:p>
          <a:p>
            <a:r>
              <a:rPr lang="en-US" sz="2800"/>
              <a:t>Box Launcher to display the Page Setup dialog box</a:t>
            </a:r>
          </a:p>
          <a:p>
            <a:r>
              <a:rPr lang="en-US" sz="2800"/>
              <a:t>Click Adjust to in the Scaling area</a:t>
            </a:r>
          </a:p>
          <a:p>
            <a:r>
              <a:rPr lang="en-US" sz="2800"/>
              <a:t>If necessary, type 100 in the Adjust to box</a:t>
            </a:r>
          </a:p>
          <a:p>
            <a:r>
              <a:rPr lang="en-US" sz="2800"/>
              <a:t>Click the OK button to set the print scaling to normal</a:t>
            </a:r>
          </a:p>
          <a:p>
            <a:r>
              <a:rPr lang="en-US" sz="2800"/>
              <a:t>Click the Home tab on the Ribbon</a:t>
            </a:r>
          </a:p>
          <a:p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Importing Data from a Web Source Using a Web Query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With the Silver Dollars Stock Club Portfolio Summary workbook open, click the Sheet2 tab at the bottom of the window</a:t>
            </a:r>
          </a:p>
          <a:p>
            <a:pPr>
              <a:lnSpc>
                <a:spcPct val="90000"/>
              </a:lnSpc>
            </a:pPr>
            <a:r>
              <a:rPr lang="en-US" sz="2800"/>
              <a:t>With cell A1 active, click the Data tab on the Ribbon, and then click the Existing Connections button to display the Existing Connections dialog box</a:t>
            </a:r>
          </a:p>
          <a:p>
            <a:pPr>
              <a:lnSpc>
                <a:spcPct val="90000"/>
              </a:lnSpc>
            </a:pPr>
            <a:r>
              <a:rPr lang="en-US" sz="2800"/>
              <a:t>Double-click MSN MoneyCentral Investor Stock Quotes to display the Import Data dialog box</a:t>
            </a:r>
          </a:p>
          <a:p>
            <a:pPr>
              <a:lnSpc>
                <a:spcPct val="90000"/>
              </a:lnSpc>
            </a:pPr>
            <a:r>
              <a:rPr lang="en-US" sz="2800"/>
              <a:t>Click the OK button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Importing Data from a Web Source Using a Web Query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Excel displays the Enter Parameter Value dialog box, type the nine stock symbols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aapl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t c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cmcsa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goog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ibm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mrk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</a:t>
            </a:r>
            <a:r>
              <a:rPr lang="en-US" dirty="0"/>
              <a:t> in the text box</a:t>
            </a:r>
          </a:p>
          <a:p>
            <a:pPr>
              <a:lnSpc>
                <a:spcPct val="90000"/>
              </a:lnSpc>
            </a:pPr>
            <a:r>
              <a:rPr lang="en-US" dirty="0"/>
              <a:t>Click the Use this value/reference for future refreshes check box to select it </a:t>
            </a:r>
          </a:p>
          <a:p>
            <a:pPr>
              <a:lnSpc>
                <a:spcPct val="90000"/>
              </a:lnSpc>
            </a:pPr>
            <a:r>
              <a:rPr lang="en-US" dirty="0"/>
              <a:t>Click the OK button to retrieve the stock quotes and display a new worksheet with the desired data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Importing Data from a Web Source Using a Web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7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Changing the Worksheet Names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Double-click the sheet tab labeled Sheet2 in the lower-left corner of the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Real-Time Stock Quotes as the worksheet name and then press the ENTER key to display the new worksheet name on the sheet tab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Double-click the sheet tab labeled Sheet1 in the lower-left corner of the window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</a:t>
            </a:r>
            <a:r>
              <a:rPr lang="en-US" sz="2800" dirty="0">
                <a:latin typeface="Courier New" pitchFamily="49" charset="0"/>
              </a:rPr>
              <a:t>Portfolio Summary</a:t>
            </a:r>
            <a:r>
              <a:rPr lang="en-US" sz="2800" dirty="0"/>
              <a:t> as the worksheet name and then press the ENTER key to change the name of the worksheet from Sheet 1 to Portfolio Summary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the Home tab on the </a:t>
            </a:r>
            <a:r>
              <a:rPr lang="en-US" sz="2800" dirty="0" smtClean="0"/>
              <a:t>Ribbon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Changing the Worksheet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8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the Column Titles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Initial </a:t>
            </a:r>
            <a:r>
              <a:rPr lang="en-US" sz="2400"/>
              <a:t>in cell F3 and then press ALT+ENTER</a:t>
            </a:r>
            <a:r>
              <a:rPr lang="en-US" sz="2400" b="1"/>
              <a:t>. </a:t>
            </a: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Cost</a:t>
            </a:r>
            <a:r>
              <a:rPr lang="en-US" sz="2400"/>
              <a:t> and then press the RIGHT ARROW key</a:t>
            </a: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/>
              <a:t>In cell G3, type </a:t>
            </a:r>
            <a:r>
              <a:rPr lang="en-US" sz="2400">
                <a:latin typeface="Courier New" pitchFamily="49" charset="0"/>
              </a:rPr>
              <a:t>Current</a:t>
            </a:r>
            <a:r>
              <a:rPr lang="en-US" sz="2400"/>
              <a:t> and then press ALT+ENTER. Type </a:t>
            </a:r>
            <a:r>
              <a:rPr lang="en-US" sz="2400">
                <a:latin typeface="Courier New" pitchFamily="49" charset="0"/>
              </a:rPr>
              <a:t>Price</a:t>
            </a:r>
            <a:r>
              <a:rPr lang="en-US" sz="2400"/>
              <a:t> and then press ALT+ENTER. Type </a:t>
            </a:r>
            <a:r>
              <a:rPr lang="en-US" sz="2400">
                <a:latin typeface="Courier New" pitchFamily="49" charset="0"/>
              </a:rPr>
              <a:t>Per Share</a:t>
            </a:r>
            <a:r>
              <a:rPr lang="en-US" sz="2400"/>
              <a:t>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Current</a:t>
            </a:r>
            <a:r>
              <a:rPr lang="en-US" sz="2400"/>
              <a:t> in cell H3 and then press ALT+ENTER</a:t>
            </a:r>
            <a:r>
              <a:rPr lang="en-US" sz="2400" b="1"/>
              <a:t>. </a:t>
            </a: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Value</a:t>
            </a:r>
            <a:r>
              <a:rPr lang="en-US" sz="2400"/>
              <a:t> and then press the RIGHT ARROW key</a:t>
            </a:r>
            <a:endParaRPr lang="en-US" sz="2400" b="1"/>
          </a:p>
          <a:p>
            <a:pPr>
              <a:lnSpc>
                <a:spcPct val="90000"/>
              </a:lnSpc>
            </a:pPr>
            <a:r>
              <a:rPr lang="en-US" sz="2400"/>
              <a:t>In cell I3, type </a:t>
            </a:r>
            <a:r>
              <a:rPr lang="en-US" sz="2400">
                <a:latin typeface="Courier New" pitchFamily="49" charset="0"/>
              </a:rPr>
              <a:t>Gain/Loss</a:t>
            </a:r>
            <a:r>
              <a:rPr lang="en-US" sz="2400"/>
              <a:t>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In cell J3, type </a:t>
            </a:r>
            <a:r>
              <a:rPr lang="en-US" sz="2400">
                <a:latin typeface="Courier New" pitchFamily="49" charset="0"/>
              </a:rPr>
              <a:t>Percent</a:t>
            </a:r>
            <a:r>
              <a:rPr lang="en-US" sz="2400"/>
              <a:t> and then press ALT+ENTER. Type </a:t>
            </a:r>
            <a:r>
              <a:rPr lang="en-US" sz="2400">
                <a:latin typeface="Courier New" pitchFamily="49" charset="0"/>
              </a:rPr>
              <a:t>Gain/Loss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E-mailing a Workbook from within Excel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With the Silver Dollars Stock Club Portfolio Summary workbook open, click the Office Button and then click Send to display the Send submenu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Click E-mail on the Send </a:t>
            </a:r>
            <a:r>
              <a:rPr lang="en-US" sz="2800" dirty="0" smtClean="0"/>
              <a:t>submenu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When the e-mail Message window appears, type </a:t>
            </a:r>
            <a:r>
              <a:rPr lang="en-US" sz="2800" dirty="0">
                <a:latin typeface="Courier New" pitchFamily="49" charset="0"/>
              </a:rPr>
              <a:t>castillo_juan37@hotmail.com</a:t>
            </a:r>
            <a:r>
              <a:rPr lang="en-US" sz="2800" dirty="0"/>
              <a:t> in the To text box.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Type the message shown in the message area in Figure </a:t>
            </a:r>
            <a:r>
              <a:rPr lang="en-US" sz="2800" dirty="0" smtClean="0"/>
              <a:t>2-83 on the next slide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Click the Send button to send the e-mail with the attached workbook to </a:t>
            </a:r>
            <a:r>
              <a:rPr lang="en-US" sz="2800" dirty="0" smtClean="0"/>
              <a:t>castillo_juan37@hotmail.com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E-mailing a Workbook from within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  <p:pic>
        <p:nvPicPr>
          <p:cNvPr id="7" name="Content Placeholder 6" descr="FigEx02-8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891" y="1295400"/>
            <a:ext cx="6441017" cy="4830763"/>
          </a:xfr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Saving the Workbook and Quitting Excel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the Save button on the Quick Access toolbar</a:t>
            </a:r>
          </a:p>
          <a:p>
            <a:r>
              <a:rPr lang="en-US"/>
              <a:t>Click the Close button on the upper-right corner of the title bar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Enter formulas using the keyboard and Point mode</a:t>
            </a:r>
          </a:p>
          <a:p>
            <a:r>
              <a:rPr lang="en-US"/>
              <a:t>Apply the AVERAGE, MAX, and MIN functions</a:t>
            </a:r>
          </a:p>
          <a:p>
            <a:r>
              <a:rPr lang="en-US"/>
              <a:t>Verify a formula using Range Finder</a:t>
            </a:r>
          </a:p>
          <a:p>
            <a:r>
              <a:rPr lang="en-US"/>
              <a:t>Apply a theme to a workbook</a:t>
            </a:r>
          </a:p>
          <a:p>
            <a:r>
              <a:rPr lang="en-US"/>
              <a:t>Add conditional formatting to cells</a:t>
            </a:r>
          </a:p>
          <a:p>
            <a:r>
              <a:rPr lang="en-US"/>
              <a:t>Change column width and row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Check the spelling of a worksheet</a:t>
            </a:r>
          </a:p>
          <a:p>
            <a:r>
              <a:rPr lang="en-US" sz="2800"/>
              <a:t>Set margins, headers and footers in</a:t>
            </a:r>
          </a:p>
          <a:p>
            <a:r>
              <a:rPr lang="en-US" sz="2800"/>
              <a:t>Page Layout View</a:t>
            </a:r>
          </a:p>
          <a:p>
            <a:r>
              <a:rPr lang="en-US" sz="2800"/>
              <a:t>Preview and print versions of a worksheet</a:t>
            </a:r>
          </a:p>
          <a:p>
            <a:r>
              <a:rPr lang="en-US" sz="2800"/>
              <a:t>Use a Web query to get real-time data from a Web site</a:t>
            </a:r>
          </a:p>
          <a:p>
            <a:r>
              <a:rPr lang="en-US" sz="2800"/>
              <a:t>Rename sheets in a workbook</a:t>
            </a:r>
          </a:p>
          <a:p>
            <a:r>
              <a:rPr lang="en-US" sz="2800"/>
              <a:t>E-mail the active workbook from within Excel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Excel Chapter 2 Complete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Entering the Portfolio Summary Data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Select cell A4, type Apple Computers,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AAPL</a:t>
            </a:r>
            <a:r>
              <a:rPr lang="en-US" sz="2400"/>
              <a:t> in cell B4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12/1/04</a:t>
            </a:r>
            <a:r>
              <a:rPr lang="en-US" sz="2400"/>
              <a:t> in cell C4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440</a:t>
            </a:r>
            <a:r>
              <a:rPr lang="en-US" sz="2400"/>
              <a:t> in cell D4 and then press the RIGHT ARROW key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64.59</a:t>
            </a:r>
            <a:r>
              <a:rPr lang="en-US" sz="2400"/>
              <a:t> in cell E4 and then click cell G4</a:t>
            </a:r>
          </a:p>
          <a:p>
            <a:pPr>
              <a:lnSpc>
                <a:spcPct val="90000"/>
              </a:lnSpc>
            </a:pPr>
            <a:r>
              <a:rPr lang="en-US" sz="2400"/>
              <a:t>Type </a:t>
            </a:r>
            <a:r>
              <a:rPr lang="en-US" sz="2400">
                <a:latin typeface="Courier New" pitchFamily="49" charset="0"/>
              </a:rPr>
              <a:t>82.99</a:t>
            </a:r>
            <a:r>
              <a:rPr lang="en-US" sz="2400"/>
              <a:t> in cell G4 and then click cell A5</a:t>
            </a:r>
          </a:p>
          <a:p>
            <a:pPr>
              <a:lnSpc>
                <a:spcPct val="90000"/>
              </a:lnSpc>
            </a:pPr>
            <a:r>
              <a:rPr lang="en-US" sz="2400"/>
              <a:t>Enter the portfolio summary data in Table 2–1 for the eight remaining stocks in rows 5 through 12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80B22-F6F4-44E6-A477-C47B9EB980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2007: Introductory Concepts and Techniques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5003</Words>
  <Application>Microsoft Office PowerPoint</Application>
  <PresentationFormat>On-screen Show (4:3)</PresentationFormat>
  <Paragraphs>512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Excel Chapter 2</vt:lpstr>
      <vt:lpstr>Objectives</vt:lpstr>
      <vt:lpstr>Objectives</vt:lpstr>
      <vt:lpstr>Plan Ahead</vt:lpstr>
      <vt:lpstr>Starting Excel</vt:lpstr>
      <vt:lpstr>Entering the Worksheet Title and Subtitle</vt:lpstr>
      <vt:lpstr>Entering the Column Titles</vt:lpstr>
      <vt:lpstr>Entering the Column Titles</vt:lpstr>
      <vt:lpstr>Entering the Portfolio Summary Data</vt:lpstr>
      <vt:lpstr>Entering the Portfolio Summary Data</vt:lpstr>
      <vt:lpstr>Entering the Row Titles</vt:lpstr>
      <vt:lpstr>Changing Workbook Properties and Saving the Workbook</vt:lpstr>
      <vt:lpstr>Entering a Formula Using the Keyboard</vt:lpstr>
      <vt:lpstr>Entering a Formula Using the Keyboard</vt:lpstr>
      <vt:lpstr>Entering Formulas Using Point Mode</vt:lpstr>
      <vt:lpstr>Entering Formulas Using Point Mode</vt:lpstr>
      <vt:lpstr>Entering Formulas Using Point Mode</vt:lpstr>
      <vt:lpstr>Copying Formulas Using the Fill Handle</vt:lpstr>
      <vt:lpstr>Copying Formulas Using the Fill Handle</vt:lpstr>
      <vt:lpstr>Determining the Total Percent Gain/Loss</vt:lpstr>
      <vt:lpstr>Determining the Total Percent Gain/Loss</vt:lpstr>
      <vt:lpstr>Determining the Average of a Range of Numbers Using the Keyboard and Mouse</vt:lpstr>
      <vt:lpstr>Determining the Average of a Range of Numbers Using the Keyboard and Mouse</vt:lpstr>
      <vt:lpstr>Determining the Highest Number in a Range of Numbers Using the Insert Function Box</vt:lpstr>
      <vt:lpstr>Determining the Highest Number in a Range of Numbers Using the Insert Function Box</vt:lpstr>
      <vt:lpstr>Determining the Lowest Number in a Range of Numbers Using the Sum Menu</vt:lpstr>
      <vt:lpstr>Determining the Lowest Number in a Range of Numbers Using the Sum Menu</vt:lpstr>
      <vt:lpstr>Copying a Range of Cells across Columns to an Adjacent Range Using the Fill Handle</vt:lpstr>
      <vt:lpstr>Copying a Range of Cells across Columns to an Adjacent Range Using the Fill Handle</vt:lpstr>
      <vt:lpstr>Saving a Workbook Using the Same File Name</vt:lpstr>
      <vt:lpstr>Verifying a Formula Using Range Finder </vt:lpstr>
      <vt:lpstr>Verifying a Formula Using Range Finder</vt:lpstr>
      <vt:lpstr>Change the Workbook Theme</vt:lpstr>
      <vt:lpstr>Change the Workbook Theme</vt:lpstr>
      <vt:lpstr>Formatting the Worksheet Titles</vt:lpstr>
      <vt:lpstr>Formatting the Worksheet Titles</vt:lpstr>
      <vt:lpstr>Changing the Background Color and Applying a Box Border to the Worksheet Title and Subtitle</vt:lpstr>
      <vt:lpstr>Changing the Background Color and Applying a Box Border to the Worksheet Title and Subtitle</vt:lpstr>
      <vt:lpstr>Changing the Background Color and Applying a Box Border to the Worksheet Title and Subtitle</vt:lpstr>
      <vt:lpstr>Applying a Cell Style to the Column Headings and Format the Total Rows</vt:lpstr>
      <vt:lpstr>Applying a Cell Style to the Column Headings and Format the Total Rows</vt:lpstr>
      <vt:lpstr>Centering Data in Cells and Formatting Dates</vt:lpstr>
      <vt:lpstr>Centering Data in Cells and Formatting Dates</vt:lpstr>
      <vt:lpstr>Applying and Accounting Style Format and Comma Style Format Using the Ribbon</vt:lpstr>
      <vt:lpstr>Applying and Accounting Style Format and Comma Style Format Using the Ribbon</vt:lpstr>
      <vt:lpstr>Applying and Accounting Style Format and Comma Style Format Using the Ribbon</vt:lpstr>
      <vt:lpstr>Applying a Currency Style Format with a Floating Dollar Sign Using the Format Cells Dialog Box</vt:lpstr>
      <vt:lpstr>Applying a Currency Style Format with a Floating Dollar Sign Using the Format Cells Dialog Box</vt:lpstr>
      <vt:lpstr>Applying a Percent Style Format and Use the Increase Decimal Button</vt:lpstr>
      <vt:lpstr>Applying a Percent Style Format and Use the Increase Decimal Button</vt:lpstr>
      <vt:lpstr>Applying Conditional Formatting </vt:lpstr>
      <vt:lpstr>Applying Conditional Formatting</vt:lpstr>
      <vt:lpstr>Changing the Width of Columns</vt:lpstr>
      <vt:lpstr>Changing the Width of Columns</vt:lpstr>
      <vt:lpstr>Changing the Width of Columns</vt:lpstr>
      <vt:lpstr>Changing the Width of Columns</vt:lpstr>
      <vt:lpstr>Changing the Width of Columns</vt:lpstr>
      <vt:lpstr>Changing the Heights of Rows</vt:lpstr>
      <vt:lpstr>Changing the Heights of Rows</vt:lpstr>
      <vt:lpstr>Changing the Heights of Rows</vt:lpstr>
      <vt:lpstr>Checking Spelling on the Worksheet</vt:lpstr>
      <vt:lpstr>Checking Spelling on the Worksheet</vt:lpstr>
      <vt:lpstr>Checking Spelling on the Worksheet</vt:lpstr>
      <vt:lpstr>Changing the Worksheet’s Margins, Header and Orientation in Page Layout View</vt:lpstr>
      <vt:lpstr>Changing the Worksheet’s Margins, Header and Orientation in Page Layout View</vt:lpstr>
      <vt:lpstr>Changing the Worksheet’s Margins, Header and Orientation in Page Layout View</vt:lpstr>
      <vt:lpstr>Previewing and Printing a Worksheet</vt:lpstr>
      <vt:lpstr>Previewing and Printing a Worksheet</vt:lpstr>
      <vt:lpstr>Printing a Section of the Worksheet</vt:lpstr>
      <vt:lpstr>Printing a Section of the Worksheet</vt:lpstr>
      <vt:lpstr>Displaying the Formulas in the Worksheet and Fit the Printout on One Page</vt:lpstr>
      <vt:lpstr>Displaying the Formulas in the Worksheet and Fit the Printout on One Page</vt:lpstr>
      <vt:lpstr>Displaying the Formulas in the Worksheet and Fit the Printout on One Page</vt:lpstr>
      <vt:lpstr>Changing the Print Scaling Option Back to 100%</vt:lpstr>
      <vt:lpstr>Importing Data from a Web Source Using a Web Query</vt:lpstr>
      <vt:lpstr>Importing Data from a Web Source Using a Web Query</vt:lpstr>
      <vt:lpstr>Importing Data from a Web Source Using a Web Query</vt:lpstr>
      <vt:lpstr>Changing the Worksheet Names</vt:lpstr>
      <vt:lpstr>Changing the Worksheet Names</vt:lpstr>
      <vt:lpstr>E-mailing a Workbook from within Excel</vt:lpstr>
      <vt:lpstr>E-mailing a Workbook from within Excel</vt:lpstr>
      <vt:lpstr>Saving the Workbook and Quitting Excel</vt:lpstr>
      <vt:lpstr>Summary</vt:lpstr>
      <vt:lpstr>Summary</vt:lpstr>
      <vt:lpstr>Excel Chapter 2 Complete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151</cp:revision>
  <dcterms:created xsi:type="dcterms:W3CDTF">2007-02-12T19:59:09Z</dcterms:created>
  <dcterms:modified xsi:type="dcterms:W3CDTF">2007-03-16T12:05:44Z</dcterms:modified>
</cp:coreProperties>
</file>